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90" r:id="rId1"/>
    <p:sldMasterId id="2147483713" r:id="rId2"/>
    <p:sldMasterId id="2147483766" r:id="rId3"/>
  </p:sldMasterIdLst>
  <p:notesMasterIdLst>
    <p:notesMasterId r:id="rId5"/>
  </p:notesMasterIdLst>
  <p:sldIdLst>
    <p:sldId id="260" r:id="rId4"/>
  </p:sldIdLst>
  <p:sldSz cx="49377600" cy="32918400"/>
  <p:notesSz cx="32099250" cy="48321913"/>
  <p:embeddedFontLst>
    <p:embeddedFont>
      <p:font typeface="Calibri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1pPr>
    <a:lvl2pPr marL="2351288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2pPr>
    <a:lvl3pPr marL="4702576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3pPr>
    <a:lvl4pPr marL="7053864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4pPr>
    <a:lvl5pPr marL="9405153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5pPr>
    <a:lvl6pPr marL="11756441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6pPr>
    <a:lvl7pPr marL="14107729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7pPr>
    <a:lvl8pPr marL="16459017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8pPr>
    <a:lvl9pPr marL="18810305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1"/>
    <a:srgbClr val="616365"/>
    <a:srgbClr val="808284"/>
    <a:srgbClr val="403F42"/>
    <a:srgbClr val="009AA6"/>
    <a:srgbClr val="007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861" autoAdjust="0"/>
    <p:restoredTop sz="99058" autoAdjust="0"/>
  </p:normalViewPr>
  <p:slideViewPr>
    <p:cSldViewPr showGuides="1">
      <p:cViewPr>
        <p:scale>
          <a:sx n="17" d="100"/>
          <a:sy n="17" d="100"/>
        </p:scale>
        <p:origin x="-1440" y="132"/>
      </p:cViewPr>
      <p:guideLst>
        <p:guide orient="horz" pos="3686"/>
        <p:guide orient="horz" pos="19354"/>
        <p:guide pos="31099"/>
        <p:guide/>
        <p:guide pos="300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6" y="0"/>
            <a:ext cx="13909675" cy="2416095"/>
          </a:xfrm>
          <a:prstGeom prst="rect">
            <a:avLst/>
          </a:prstGeom>
        </p:spPr>
        <p:txBody>
          <a:bodyPr vert="horz" lIns="476769" tIns="238387" rIns="476769" bIns="238387" rtlCol="0"/>
          <a:lstStyle>
            <a:lvl1pPr algn="l">
              <a:defRPr sz="6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8182163" y="0"/>
            <a:ext cx="13909675" cy="2416095"/>
          </a:xfrm>
          <a:prstGeom prst="rect">
            <a:avLst/>
          </a:prstGeom>
        </p:spPr>
        <p:txBody>
          <a:bodyPr vert="horz" lIns="476769" tIns="238387" rIns="476769" bIns="238387" rtlCol="0"/>
          <a:lstStyle>
            <a:lvl1pPr algn="r">
              <a:defRPr sz="6200"/>
            </a:lvl1pPr>
          </a:lstStyle>
          <a:p>
            <a:fld id="{BD7C0BDF-73DC-46D3-8F56-308E005785F7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25" y="3622675"/>
            <a:ext cx="27178000" cy="18119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76769" tIns="238387" rIns="476769" bIns="2383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209930" y="22952912"/>
            <a:ext cx="25679400" cy="21744864"/>
          </a:xfrm>
          <a:prstGeom prst="rect">
            <a:avLst/>
          </a:prstGeom>
        </p:spPr>
        <p:txBody>
          <a:bodyPr vert="horz" lIns="476769" tIns="238387" rIns="476769" bIns="2383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6" y="45897435"/>
            <a:ext cx="13909675" cy="2416095"/>
          </a:xfrm>
          <a:prstGeom prst="rect">
            <a:avLst/>
          </a:prstGeom>
        </p:spPr>
        <p:txBody>
          <a:bodyPr vert="horz" lIns="476769" tIns="238387" rIns="476769" bIns="238387" rtlCol="0" anchor="b"/>
          <a:lstStyle>
            <a:lvl1pPr algn="l">
              <a:defRPr sz="6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8182163" y="45897435"/>
            <a:ext cx="13909675" cy="2416095"/>
          </a:xfrm>
          <a:prstGeom prst="rect">
            <a:avLst/>
          </a:prstGeom>
        </p:spPr>
        <p:txBody>
          <a:bodyPr vert="horz" lIns="476769" tIns="238387" rIns="476769" bIns="238387" rtlCol="0" anchor="b"/>
          <a:lstStyle>
            <a:lvl1pPr algn="r">
              <a:defRPr sz="6200"/>
            </a:lvl1pPr>
          </a:lstStyle>
          <a:p>
            <a:fld id="{D4326353-38C6-4811-8167-B1E339B49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86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702576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1pPr>
    <a:lvl2pPr marL="2351288" algn="l" defTabSz="4702576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2pPr>
    <a:lvl3pPr marL="4702576" algn="l" defTabSz="4702576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3pPr>
    <a:lvl4pPr marL="7053864" algn="l" defTabSz="4702576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4pPr>
    <a:lvl5pPr marL="9405153" algn="l" defTabSz="4702576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5pPr>
    <a:lvl6pPr marL="11756441" algn="l" defTabSz="4702576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6pPr>
    <a:lvl7pPr marL="14107729" algn="l" defTabSz="4702576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7pPr>
    <a:lvl8pPr marL="16459017" algn="l" defTabSz="4702576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8pPr>
    <a:lvl9pPr marL="18810305" algn="l" defTabSz="4702576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0543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375" y="-31565"/>
            <a:ext cx="49575110" cy="3305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3183819" y="13060682"/>
            <a:ext cx="34564320" cy="4495800"/>
          </a:xfrm>
          <a:prstGeom prst="rect">
            <a:avLst/>
          </a:prstGeom>
        </p:spPr>
        <p:txBody>
          <a:bodyPr lIns="470258" tIns="235129" rIns="470258" bIns="235129" anchor="t" anchorCtr="0">
            <a:normAutofit/>
          </a:bodyPr>
          <a:lstStyle>
            <a:lvl1pPr algn="r">
              <a:defRPr sz="15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1923654" y="19751040"/>
            <a:ext cx="25923240" cy="2560320"/>
          </a:xfrm>
          <a:prstGeom prst="rect">
            <a:avLst/>
          </a:prstGeom>
        </p:spPr>
        <p:txBody>
          <a:bodyPr lIns="470258" tIns="235129" rIns="470258" bIns="235129">
            <a:normAutofit/>
          </a:bodyPr>
          <a:lstStyle>
            <a:lvl1pPr marL="0" indent="0" algn="r">
              <a:buNone/>
              <a:defRPr sz="93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53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05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56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07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5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10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9728" y="3310639"/>
            <a:ext cx="7159752" cy="181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36596000" y="29276419"/>
            <a:ext cx="11134444" cy="1305847"/>
          </a:xfrm>
          <a:prstGeom prst="rect">
            <a:avLst/>
          </a:prstGeom>
          <a:noFill/>
        </p:spPr>
        <p:txBody>
          <a:bodyPr wrap="square" lIns="470258" tIns="235129" rIns="470258" bIns="235129" rtlCol="0">
            <a:spAutoFit/>
          </a:bodyPr>
          <a:lstStyle/>
          <a:p>
            <a:pPr algn="r"/>
            <a:r>
              <a:rPr lang="en-US" sz="5400" b="1" dirty="0" smtClean="0">
                <a:solidFill>
                  <a:srgbClr val="FFFFFF"/>
                </a:solidFill>
                <a:cs typeface="Arial" pitchFamily="34" charset="0"/>
              </a:rPr>
              <a:t>a Novartis company</a:t>
            </a:r>
            <a:endParaRPr lang="en-US" sz="5400" b="1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902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2"/>
            <a:ext cx="49377600" cy="3291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3183819" y="13060682"/>
            <a:ext cx="34564320" cy="4495800"/>
          </a:xfrm>
          <a:prstGeom prst="rect">
            <a:avLst/>
          </a:prstGeom>
        </p:spPr>
        <p:txBody>
          <a:bodyPr lIns="470258" tIns="235129" rIns="470258" bIns="235129" anchor="t" anchorCtr="0">
            <a:normAutofit/>
          </a:bodyPr>
          <a:lstStyle>
            <a:lvl1pPr algn="r">
              <a:defRPr sz="15400" b="0">
                <a:solidFill>
                  <a:srgbClr val="0066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1923654" y="19751040"/>
            <a:ext cx="25923240" cy="2560320"/>
          </a:xfrm>
          <a:prstGeom prst="rect">
            <a:avLst/>
          </a:prstGeom>
        </p:spPr>
        <p:txBody>
          <a:bodyPr lIns="470258" tIns="235129" rIns="470258" bIns="235129">
            <a:normAutofit/>
          </a:bodyPr>
          <a:lstStyle>
            <a:lvl1pPr marL="0" indent="0" algn="r">
              <a:buNone/>
              <a:defRPr sz="9300">
                <a:solidFill>
                  <a:srgbClr val="616365"/>
                </a:solidFill>
                <a:latin typeface="Arial" pitchFamily="34" charset="0"/>
                <a:cs typeface="Arial" pitchFamily="34" charset="0"/>
              </a:defRPr>
            </a:lvl1pPr>
            <a:lvl2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53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05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56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07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5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10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1253" y="3567429"/>
            <a:ext cx="6863486" cy="143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36596000" y="29276419"/>
            <a:ext cx="11134444" cy="1305847"/>
          </a:xfrm>
          <a:prstGeom prst="rect">
            <a:avLst/>
          </a:prstGeom>
          <a:noFill/>
        </p:spPr>
        <p:txBody>
          <a:bodyPr wrap="square" lIns="470258" tIns="235129" rIns="470258" bIns="235129" rtlCol="0">
            <a:spAutoFit/>
          </a:bodyPr>
          <a:lstStyle/>
          <a:p>
            <a:pPr algn="r"/>
            <a:r>
              <a:rPr lang="en-US" sz="5400" b="1" dirty="0" smtClean="0">
                <a:solidFill>
                  <a:srgbClr val="616365"/>
                </a:solidFill>
                <a:cs typeface="Arial" pitchFamily="34" charset="0"/>
              </a:rPr>
              <a:t>a Novartis company</a:t>
            </a:r>
            <a:endParaRPr lang="en-US" sz="5400" b="1" dirty="0">
              <a:solidFill>
                <a:srgbClr val="61636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36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375" y="-31565"/>
            <a:ext cx="49575110" cy="3305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3183819" y="15098575"/>
            <a:ext cx="34564320" cy="4495800"/>
          </a:xfrm>
          <a:prstGeom prst="rect">
            <a:avLst/>
          </a:prstGeom>
        </p:spPr>
        <p:txBody>
          <a:bodyPr lIns="470258" tIns="235129" rIns="470258" bIns="235129" anchor="t" anchorCtr="0">
            <a:normAutofit/>
          </a:bodyPr>
          <a:lstStyle>
            <a:lvl1pPr algn="r">
              <a:defRPr sz="15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9728" y="3310639"/>
            <a:ext cx="7159752" cy="181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24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2"/>
            <a:ext cx="49377600" cy="3291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3183819" y="15098575"/>
            <a:ext cx="34564320" cy="4495800"/>
          </a:xfrm>
          <a:prstGeom prst="rect">
            <a:avLst/>
          </a:prstGeom>
        </p:spPr>
        <p:txBody>
          <a:bodyPr lIns="470258" tIns="235129" rIns="470258" bIns="235129" anchor="t" anchorCtr="0">
            <a:normAutofit/>
          </a:bodyPr>
          <a:lstStyle>
            <a:lvl1pPr algn="r">
              <a:defRPr sz="15400" b="0">
                <a:solidFill>
                  <a:srgbClr val="0066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1253" y="3567429"/>
            <a:ext cx="6863486" cy="143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375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7583" y="11274624"/>
            <a:ext cx="18859500" cy="395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14271450" y="18250918"/>
            <a:ext cx="20803111" cy="2403295"/>
          </a:xfrm>
          <a:prstGeom prst="rect">
            <a:avLst/>
          </a:prstGeom>
          <a:noFill/>
        </p:spPr>
        <p:txBody>
          <a:bodyPr wrap="square" lIns="47026" tIns="47026" rIns="47026" bIns="47026" rtlCol="0">
            <a:spAutoFit/>
          </a:bodyPr>
          <a:lstStyle/>
          <a:p>
            <a:pPr algn="ctr"/>
            <a:r>
              <a:rPr lang="en-US" sz="15000" b="1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a Novartis company</a:t>
            </a:r>
            <a:endParaRPr lang="en-US" sz="15000" b="1" dirty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142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468880" y="6217920"/>
            <a:ext cx="44439840" cy="22677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71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468880" y="6217920"/>
            <a:ext cx="21824899" cy="22677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25100280" y="6217920"/>
            <a:ext cx="21824899" cy="22677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218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6B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80" y="6232550"/>
            <a:ext cx="21817015" cy="3070858"/>
          </a:xfrm>
        </p:spPr>
        <p:txBody>
          <a:bodyPr anchor="b">
            <a:normAutofit/>
          </a:bodyPr>
          <a:lstStyle>
            <a:lvl1pPr marL="0" indent="0">
              <a:buNone/>
              <a:defRPr sz="11300" b="0">
                <a:solidFill>
                  <a:srgbClr val="616365"/>
                </a:solidFill>
              </a:defRPr>
            </a:lvl1pPr>
            <a:lvl2pPr marL="2351288" indent="0">
              <a:buNone/>
              <a:defRPr sz="10300" b="1"/>
            </a:lvl2pPr>
            <a:lvl3pPr marL="4702576" indent="0">
              <a:buNone/>
              <a:defRPr sz="9300" b="1"/>
            </a:lvl3pPr>
            <a:lvl4pPr marL="7053864" indent="0">
              <a:buNone/>
              <a:defRPr sz="8200" b="1"/>
            </a:lvl4pPr>
            <a:lvl5pPr marL="9405153" indent="0">
              <a:buNone/>
              <a:defRPr sz="8200" b="1"/>
            </a:lvl5pPr>
            <a:lvl6pPr marL="11756441" indent="0">
              <a:buNone/>
              <a:defRPr sz="8200" b="1"/>
            </a:lvl6pPr>
            <a:lvl7pPr marL="14107729" indent="0">
              <a:buNone/>
              <a:defRPr sz="8200" b="1"/>
            </a:lvl7pPr>
            <a:lvl8pPr marL="16459017" indent="0">
              <a:buNone/>
              <a:defRPr sz="8200" b="1"/>
            </a:lvl8pPr>
            <a:lvl9pPr marL="18810305" indent="0">
              <a:buNone/>
              <a:defRPr sz="8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68880" y="9875523"/>
            <a:ext cx="21817015" cy="19019515"/>
          </a:xfrm>
        </p:spPr>
        <p:txBody>
          <a:bodyPr/>
          <a:lstStyle>
            <a:lvl1pPr>
              <a:defRPr sz="9300">
                <a:solidFill>
                  <a:srgbClr val="616365"/>
                </a:solidFill>
              </a:defRPr>
            </a:lvl1pPr>
            <a:lvl2pPr>
              <a:defRPr sz="8200">
                <a:solidFill>
                  <a:srgbClr val="616365"/>
                </a:solidFill>
              </a:defRPr>
            </a:lvl2pPr>
            <a:lvl3pPr>
              <a:defRPr sz="8200">
                <a:solidFill>
                  <a:srgbClr val="616365"/>
                </a:solidFill>
              </a:defRPr>
            </a:lvl3pPr>
            <a:lvl4pPr>
              <a:defRPr sz="8200">
                <a:solidFill>
                  <a:srgbClr val="616365"/>
                </a:solidFill>
              </a:defRPr>
            </a:lvl4pPr>
            <a:lvl5pPr>
              <a:defRPr sz="8200">
                <a:solidFill>
                  <a:srgbClr val="616365"/>
                </a:solidFill>
              </a:defRPr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083138" y="6217920"/>
            <a:ext cx="21825585" cy="3070858"/>
          </a:xfrm>
        </p:spPr>
        <p:txBody>
          <a:bodyPr anchor="b">
            <a:noAutofit/>
          </a:bodyPr>
          <a:lstStyle>
            <a:lvl1pPr marL="0" indent="0">
              <a:buNone/>
              <a:defRPr sz="11300" b="0">
                <a:solidFill>
                  <a:srgbClr val="616365"/>
                </a:solidFill>
              </a:defRPr>
            </a:lvl1pPr>
            <a:lvl2pPr marL="2351288" indent="0">
              <a:buNone/>
              <a:defRPr sz="10300" b="1"/>
            </a:lvl2pPr>
            <a:lvl3pPr marL="4702576" indent="0">
              <a:buNone/>
              <a:defRPr sz="9300" b="1"/>
            </a:lvl3pPr>
            <a:lvl4pPr marL="7053864" indent="0">
              <a:buNone/>
              <a:defRPr sz="8200" b="1"/>
            </a:lvl4pPr>
            <a:lvl5pPr marL="9405153" indent="0">
              <a:buNone/>
              <a:defRPr sz="8200" b="1"/>
            </a:lvl5pPr>
            <a:lvl6pPr marL="11756441" indent="0">
              <a:buNone/>
              <a:defRPr sz="8200" b="1"/>
            </a:lvl6pPr>
            <a:lvl7pPr marL="14107729" indent="0">
              <a:buNone/>
              <a:defRPr sz="8200" b="1"/>
            </a:lvl7pPr>
            <a:lvl8pPr marL="16459017" indent="0">
              <a:buNone/>
              <a:defRPr sz="8200" b="1"/>
            </a:lvl8pPr>
            <a:lvl9pPr marL="18810305" indent="0">
              <a:buNone/>
              <a:defRPr sz="8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083138" y="9875527"/>
            <a:ext cx="21825585" cy="19019515"/>
          </a:xfrm>
        </p:spPr>
        <p:txBody>
          <a:bodyPr/>
          <a:lstStyle>
            <a:lvl1pPr>
              <a:defRPr sz="9300">
                <a:solidFill>
                  <a:srgbClr val="616365"/>
                </a:solidFill>
              </a:defRPr>
            </a:lvl1pPr>
            <a:lvl2pPr>
              <a:defRPr sz="8200">
                <a:solidFill>
                  <a:srgbClr val="616365"/>
                </a:solidFill>
              </a:defRPr>
            </a:lvl2pPr>
            <a:lvl3pPr>
              <a:defRPr sz="8200">
                <a:solidFill>
                  <a:srgbClr val="616365"/>
                </a:solidFill>
              </a:defRPr>
            </a:lvl3pPr>
            <a:lvl4pPr>
              <a:defRPr sz="8200">
                <a:solidFill>
                  <a:srgbClr val="616365"/>
                </a:solidFill>
              </a:defRPr>
            </a:lvl4pPr>
            <a:lvl5pPr>
              <a:defRPr sz="8200">
                <a:solidFill>
                  <a:srgbClr val="616365"/>
                </a:solidFill>
              </a:defRPr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22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87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9730" y="29889907"/>
            <a:ext cx="3703320" cy="77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2194560"/>
            <a:ext cx="49377600" cy="51206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70258" tIns="235129" rIns="470258" bIns="23512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26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5270" y="5852163"/>
            <a:ext cx="27603450" cy="23042875"/>
          </a:xfrm>
        </p:spPr>
        <p:txBody>
          <a:bodyPr/>
          <a:lstStyle>
            <a:lvl1pPr>
              <a:defRPr sz="9300"/>
            </a:lvl1pPr>
            <a:lvl2pPr>
              <a:defRPr sz="8200"/>
            </a:lvl2pPr>
            <a:lvl3pPr>
              <a:defRPr sz="8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10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8883" y="5852165"/>
            <a:ext cx="16244890" cy="23042880"/>
          </a:xfrm>
        </p:spPr>
        <p:txBody>
          <a:bodyPr/>
          <a:lstStyle>
            <a:lvl1pPr marL="0" indent="0">
              <a:buNone/>
              <a:defRPr sz="7200"/>
            </a:lvl1pPr>
            <a:lvl2pPr marL="2351288" indent="0">
              <a:buNone/>
              <a:defRPr sz="6200"/>
            </a:lvl2pPr>
            <a:lvl3pPr marL="4702576" indent="0">
              <a:buNone/>
              <a:defRPr sz="5100"/>
            </a:lvl3pPr>
            <a:lvl4pPr marL="7053864" indent="0">
              <a:buNone/>
              <a:defRPr sz="4600"/>
            </a:lvl4pPr>
            <a:lvl5pPr marL="9405153" indent="0">
              <a:buNone/>
              <a:defRPr sz="4600"/>
            </a:lvl5pPr>
            <a:lvl6pPr marL="11756441" indent="0">
              <a:buNone/>
              <a:defRPr sz="4600"/>
            </a:lvl6pPr>
            <a:lvl7pPr marL="14107729" indent="0">
              <a:buNone/>
              <a:defRPr sz="4600"/>
            </a:lvl7pPr>
            <a:lvl8pPr marL="16459017" indent="0">
              <a:buNone/>
              <a:defRPr sz="4600"/>
            </a:lvl8pPr>
            <a:lvl9pPr marL="18810305" indent="0">
              <a:buNone/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468880" y="1318262"/>
            <a:ext cx="44439840" cy="3436618"/>
          </a:xfrm>
          <a:prstGeom prst="rect">
            <a:avLst/>
          </a:prstGeom>
        </p:spPr>
        <p:txBody>
          <a:bodyPr vert="horz" lIns="470258" tIns="235129" rIns="470258" bIns="23512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916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8355" y="23042880"/>
            <a:ext cx="29626560" cy="2720342"/>
          </a:xfrm>
        </p:spPr>
        <p:txBody>
          <a:bodyPr anchor="b">
            <a:normAutofit/>
          </a:bodyPr>
          <a:lstStyle>
            <a:lvl1pPr algn="l">
              <a:defRPr sz="113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678355" y="5852158"/>
            <a:ext cx="29626560" cy="16840200"/>
          </a:xfrm>
        </p:spPr>
        <p:txBody>
          <a:bodyPr/>
          <a:lstStyle>
            <a:lvl1pPr marL="0" indent="0">
              <a:buNone/>
              <a:defRPr sz="16500">
                <a:solidFill>
                  <a:srgbClr val="403F42"/>
                </a:solidFill>
              </a:defRPr>
            </a:lvl1pPr>
            <a:lvl2pPr marL="2351288" indent="0">
              <a:buNone/>
              <a:defRPr sz="14400"/>
            </a:lvl2pPr>
            <a:lvl3pPr marL="4702576" indent="0">
              <a:buNone/>
              <a:defRPr sz="12300"/>
            </a:lvl3pPr>
            <a:lvl4pPr marL="7053864" indent="0">
              <a:buNone/>
              <a:defRPr sz="10300"/>
            </a:lvl4pPr>
            <a:lvl5pPr marL="9405153" indent="0">
              <a:buNone/>
              <a:defRPr sz="10300"/>
            </a:lvl5pPr>
            <a:lvl6pPr marL="11756441" indent="0">
              <a:buNone/>
              <a:defRPr sz="10300"/>
            </a:lvl6pPr>
            <a:lvl7pPr marL="14107729" indent="0">
              <a:buNone/>
              <a:defRPr sz="10300"/>
            </a:lvl7pPr>
            <a:lvl8pPr marL="16459017" indent="0">
              <a:buNone/>
              <a:defRPr sz="10300"/>
            </a:lvl8pPr>
            <a:lvl9pPr marL="18810305" indent="0">
              <a:buNone/>
              <a:defRPr sz="103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8355" y="25763222"/>
            <a:ext cx="29626560" cy="3131818"/>
          </a:xfrm>
        </p:spPr>
        <p:txBody>
          <a:bodyPr/>
          <a:lstStyle>
            <a:lvl1pPr marL="0" indent="0">
              <a:buNone/>
              <a:defRPr sz="7200">
                <a:solidFill>
                  <a:srgbClr val="403F42"/>
                </a:solidFill>
              </a:defRPr>
            </a:lvl1pPr>
            <a:lvl2pPr marL="2351288" indent="0">
              <a:buNone/>
              <a:defRPr sz="6200"/>
            </a:lvl2pPr>
            <a:lvl3pPr marL="4702576" indent="0">
              <a:buNone/>
              <a:defRPr sz="5100"/>
            </a:lvl3pPr>
            <a:lvl4pPr marL="7053864" indent="0">
              <a:buNone/>
              <a:defRPr sz="4600"/>
            </a:lvl4pPr>
            <a:lvl5pPr marL="9405153" indent="0">
              <a:buNone/>
              <a:defRPr sz="4600"/>
            </a:lvl5pPr>
            <a:lvl6pPr marL="11756441" indent="0">
              <a:buNone/>
              <a:defRPr sz="4600"/>
            </a:lvl6pPr>
            <a:lvl7pPr marL="14107729" indent="0">
              <a:buNone/>
              <a:defRPr sz="4600"/>
            </a:lvl7pPr>
            <a:lvl8pPr marL="16459017" indent="0">
              <a:buNone/>
              <a:defRPr sz="4600"/>
            </a:lvl8pPr>
            <a:lvl9pPr marL="18810305" indent="0">
              <a:buNone/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2409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DP060588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flipH="1">
            <a:off x="-85018" y="3"/>
            <a:ext cx="49525733" cy="2796133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78" y="23164800"/>
            <a:ext cx="49525733" cy="990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726050" y="25320163"/>
            <a:ext cx="36210240" cy="3940637"/>
          </a:xfrm>
          <a:prstGeom prst="rect">
            <a:avLst/>
          </a:prstGeom>
        </p:spPr>
        <p:txBody>
          <a:bodyPr lIns="470258" tIns="235129" rIns="470258" bIns="235129" anchor="t" anchorCtr="0">
            <a:normAutofit/>
          </a:bodyPr>
          <a:lstStyle>
            <a:lvl1pPr algn="l">
              <a:defRPr sz="15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726050" y="29450995"/>
            <a:ext cx="34564320" cy="2735885"/>
          </a:xfrm>
          <a:prstGeom prst="rect">
            <a:avLst/>
          </a:prstGeom>
        </p:spPr>
        <p:txBody>
          <a:bodyPr lIns="470258" tIns="235129" rIns="470258" bIns="235129">
            <a:normAutofit/>
          </a:bodyPr>
          <a:lstStyle>
            <a:lvl1pPr marL="0" indent="0" algn="l">
              <a:buNone/>
              <a:defRPr sz="93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53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05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56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07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5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10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6934445" y="30943296"/>
            <a:ext cx="11134444" cy="1305847"/>
          </a:xfrm>
          <a:prstGeom prst="rect">
            <a:avLst/>
          </a:prstGeom>
          <a:noFill/>
        </p:spPr>
        <p:txBody>
          <a:bodyPr wrap="square" lIns="470258" tIns="235129" rIns="470258" bIns="235129" rtlCol="0">
            <a:spAutoFit/>
          </a:bodyPr>
          <a:lstStyle/>
          <a:p>
            <a:pPr algn="r"/>
            <a:r>
              <a:rPr lang="en-US" sz="5400" b="1" dirty="0" smtClean="0">
                <a:solidFill>
                  <a:srgbClr val="FFFFFF"/>
                </a:solidFill>
                <a:cs typeface="Arial" pitchFamily="34" charset="0"/>
              </a:rPr>
              <a:t>a Novartis company</a:t>
            </a:r>
            <a:endParaRPr lang="en-US" sz="54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0565" y="25759959"/>
            <a:ext cx="7258507" cy="184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035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2"/>
            <a:ext cx="49377600" cy="3291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8880" y="1318262"/>
            <a:ext cx="44439840" cy="3436618"/>
          </a:xfrm>
          <a:prstGeom prst="rect">
            <a:avLst/>
          </a:prstGeom>
        </p:spPr>
        <p:txBody>
          <a:bodyPr vert="horz" lIns="470258" tIns="235129" rIns="470258" bIns="23512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80" y="6232558"/>
            <a:ext cx="44439840" cy="22662485"/>
          </a:xfrm>
          <a:prstGeom prst="rect">
            <a:avLst/>
          </a:prstGeom>
        </p:spPr>
        <p:txBody>
          <a:bodyPr vert="horz" lIns="470258" tIns="235129" rIns="470258" bIns="2351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-78376" y="4892045"/>
            <a:ext cx="49525733" cy="263347"/>
          </a:xfrm>
          <a:prstGeom prst="rect">
            <a:avLst/>
          </a:prstGeom>
          <a:solidFill>
            <a:srgbClr val="006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0258" tIns="235129" rIns="470258" bIns="235129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1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68" r:id="rId2"/>
    <p:sldLayoutId id="2147483769" r:id="rId3"/>
    <p:sldLayoutId id="2147483710" r:id="rId4"/>
    <p:sldLayoutId id="2147483711" r:id="rId5"/>
    <p:sldLayoutId id="2147483700" r:id="rId6"/>
    <p:sldLayoutId id="2147483701" r:id="rId7"/>
    <p:sldLayoutId id="2147483702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702576" rtl="0" eaLnBrk="1" latinLnBrk="0" hangingPunct="1">
        <a:spcBef>
          <a:spcPct val="0"/>
        </a:spcBef>
        <a:buNone/>
        <a:defRPr sz="11300" b="1" kern="1200">
          <a:solidFill>
            <a:srgbClr val="0066B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477722" indent="-1477722" algn="l" defTabSz="4702576" rtl="0" eaLnBrk="1" latinLnBrk="0" hangingPunct="1">
        <a:spcBef>
          <a:spcPct val="20000"/>
        </a:spcBef>
        <a:buClr>
          <a:srgbClr val="0066B1"/>
        </a:buClr>
        <a:buFont typeface="Arial" pitchFamily="34" charset="0"/>
        <a:buChar char="•"/>
        <a:defRPr sz="9300" kern="1200">
          <a:solidFill>
            <a:srgbClr val="616365"/>
          </a:solidFill>
          <a:latin typeface="Arial" pitchFamily="34" charset="0"/>
          <a:ea typeface="+mn-ea"/>
          <a:cs typeface="Arial" pitchFamily="34" charset="0"/>
        </a:defRPr>
      </a:lvl1pPr>
      <a:lvl2pPr marL="3820843" indent="-1469555" algn="l" defTabSz="4702576" rtl="0" eaLnBrk="1" latinLnBrk="0" hangingPunct="1">
        <a:spcBef>
          <a:spcPct val="20000"/>
        </a:spcBef>
        <a:buClr>
          <a:srgbClr val="0066B1"/>
        </a:buClr>
        <a:buFont typeface="Arial" pitchFamily="34" charset="0"/>
        <a:buChar char="–"/>
        <a:defRPr sz="8200" kern="1200">
          <a:solidFill>
            <a:srgbClr val="616365"/>
          </a:solidFill>
          <a:latin typeface="Arial" pitchFamily="34" charset="0"/>
          <a:ea typeface="+mn-ea"/>
          <a:cs typeface="Arial" pitchFamily="34" charset="0"/>
        </a:defRPr>
      </a:lvl2pPr>
      <a:lvl3pPr marL="5878220" indent="-1175644" algn="l" defTabSz="4702576" rtl="0" eaLnBrk="1" latinLnBrk="0" hangingPunct="1">
        <a:spcBef>
          <a:spcPct val="20000"/>
        </a:spcBef>
        <a:buClr>
          <a:srgbClr val="0066B1"/>
        </a:buClr>
        <a:buFont typeface="Arial" pitchFamily="34" charset="0"/>
        <a:buChar char="•"/>
        <a:defRPr sz="8200" kern="1200">
          <a:solidFill>
            <a:srgbClr val="616365"/>
          </a:solidFill>
          <a:latin typeface="Arial" pitchFamily="34" charset="0"/>
          <a:ea typeface="+mn-ea"/>
          <a:cs typeface="Arial" pitchFamily="34" charset="0"/>
        </a:defRPr>
      </a:lvl3pPr>
      <a:lvl4pPr marL="8229509" indent="-1175644" algn="l" defTabSz="4702576" rtl="0" eaLnBrk="1" latinLnBrk="0" hangingPunct="1">
        <a:spcBef>
          <a:spcPct val="20000"/>
        </a:spcBef>
        <a:buClr>
          <a:srgbClr val="0066B1"/>
        </a:buClr>
        <a:buFont typeface="Arial" pitchFamily="34" charset="0"/>
        <a:buChar char="–"/>
        <a:defRPr sz="8200" kern="1200">
          <a:solidFill>
            <a:srgbClr val="616365"/>
          </a:solidFill>
          <a:latin typeface="Arial" pitchFamily="34" charset="0"/>
          <a:ea typeface="+mn-ea"/>
          <a:cs typeface="Arial" pitchFamily="34" charset="0"/>
        </a:defRPr>
      </a:lvl4pPr>
      <a:lvl5pPr marL="10580797" indent="-1175644" algn="l" defTabSz="4702576" rtl="0" eaLnBrk="1" latinLnBrk="0" hangingPunct="1">
        <a:spcBef>
          <a:spcPct val="20000"/>
        </a:spcBef>
        <a:buClr>
          <a:srgbClr val="0066B1"/>
        </a:buClr>
        <a:buFont typeface="Arial" pitchFamily="34" charset="0"/>
        <a:buChar char="»"/>
        <a:defRPr sz="8200" kern="1200">
          <a:solidFill>
            <a:srgbClr val="616365"/>
          </a:solidFill>
          <a:latin typeface="Arial" pitchFamily="34" charset="0"/>
          <a:ea typeface="+mn-ea"/>
          <a:cs typeface="Arial" pitchFamily="34" charset="0"/>
        </a:defRPr>
      </a:lvl5pPr>
      <a:lvl6pPr marL="12932085" indent="-1175644" algn="l" defTabSz="4702576" rtl="0" eaLnBrk="1" latinLnBrk="0" hangingPunct="1">
        <a:spcBef>
          <a:spcPct val="20000"/>
        </a:spcBef>
        <a:buClr>
          <a:srgbClr val="0066B1"/>
        </a:buClr>
        <a:buFont typeface="Arial" pitchFamily="34" charset="0"/>
        <a:buChar char="–"/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5283373" indent="-1175644" algn="l" defTabSz="4702576" rtl="0" eaLnBrk="1" latinLnBrk="0" hangingPunct="1">
        <a:spcBef>
          <a:spcPct val="20000"/>
        </a:spcBef>
        <a:buClr>
          <a:srgbClr val="0066B1"/>
        </a:buClr>
        <a:buFont typeface="Arial" pitchFamily="34" charset="0"/>
        <a:buChar char="»"/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7634661" indent="-1175644" algn="l" defTabSz="4702576" rtl="0" eaLnBrk="1" latinLnBrk="0" hangingPunct="1">
        <a:spcBef>
          <a:spcPct val="20000"/>
        </a:spcBef>
        <a:buClr>
          <a:srgbClr val="0066B1"/>
        </a:buClr>
        <a:buFont typeface="Arial" pitchFamily="34" charset="0"/>
        <a:buChar char="–"/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9985949" indent="-1175644" algn="l" defTabSz="4702576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1pPr>
      <a:lvl2pPr marL="2351288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2pPr>
      <a:lvl3pPr marL="4702576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3pPr>
      <a:lvl4pPr marL="7053864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405153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756441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4107729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017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8810305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831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33" r:id="rId2"/>
    <p:sldLayoutId id="2147483751" r:id="rId3"/>
    <p:sldLayoutId id="2147483718" r:id="rId4"/>
    <p:sldLayoutId id="2147483719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702576" rtl="0" eaLnBrk="1" latinLnBrk="0" hangingPunct="1">
        <a:spcBef>
          <a:spcPct val="0"/>
        </a:spcBef>
        <a:buNone/>
        <a:defRPr sz="11300" b="1" kern="1200">
          <a:solidFill>
            <a:srgbClr val="0066B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63466" indent="-1763466" algn="l" defTabSz="4702576" rtl="0" eaLnBrk="1" latinLnBrk="0" hangingPunct="1">
        <a:spcBef>
          <a:spcPct val="20000"/>
        </a:spcBef>
        <a:buClr>
          <a:srgbClr val="0066B1"/>
        </a:buClr>
        <a:buFont typeface="Arial" pitchFamily="34" charset="0"/>
        <a:buChar char="•"/>
        <a:defRPr sz="9300" kern="1200">
          <a:solidFill>
            <a:srgbClr val="616365"/>
          </a:solidFill>
          <a:latin typeface="Arial" pitchFamily="34" charset="0"/>
          <a:ea typeface="+mn-ea"/>
          <a:cs typeface="Arial" pitchFamily="34" charset="0"/>
        </a:defRPr>
      </a:lvl1pPr>
      <a:lvl2pPr marL="3820843" indent="-1469555" algn="l" defTabSz="4702576" rtl="0" eaLnBrk="1" latinLnBrk="0" hangingPunct="1">
        <a:spcBef>
          <a:spcPct val="20000"/>
        </a:spcBef>
        <a:buClr>
          <a:srgbClr val="0066B1"/>
        </a:buClr>
        <a:buFont typeface="Arial" pitchFamily="34" charset="0"/>
        <a:buChar char="–"/>
        <a:defRPr sz="8200" kern="1200">
          <a:solidFill>
            <a:srgbClr val="616365"/>
          </a:solidFill>
          <a:latin typeface="Arial" pitchFamily="34" charset="0"/>
          <a:ea typeface="+mn-ea"/>
          <a:cs typeface="Arial" pitchFamily="34" charset="0"/>
        </a:defRPr>
      </a:lvl2pPr>
      <a:lvl3pPr marL="5878220" indent="-1175644" algn="l" defTabSz="4702576" rtl="0" eaLnBrk="1" latinLnBrk="0" hangingPunct="1">
        <a:spcBef>
          <a:spcPct val="20000"/>
        </a:spcBef>
        <a:buClr>
          <a:srgbClr val="0066B1"/>
        </a:buClr>
        <a:buFont typeface="Arial" pitchFamily="34" charset="0"/>
        <a:buChar char="•"/>
        <a:defRPr sz="8200" kern="1200">
          <a:solidFill>
            <a:srgbClr val="616365"/>
          </a:solidFill>
          <a:latin typeface="Arial" pitchFamily="34" charset="0"/>
          <a:ea typeface="+mn-ea"/>
          <a:cs typeface="Arial" pitchFamily="34" charset="0"/>
        </a:defRPr>
      </a:lvl3pPr>
      <a:lvl4pPr marL="8229509" indent="-1175644" algn="l" defTabSz="4702576" rtl="0" eaLnBrk="1" latinLnBrk="0" hangingPunct="1">
        <a:spcBef>
          <a:spcPct val="20000"/>
        </a:spcBef>
        <a:buClr>
          <a:srgbClr val="0066B1"/>
        </a:buClr>
        <a:buFont typeface="Arial" pitchFamily="34" charset="0"/>
        <a:buChar char="–"/>
        <a:defRPr sz="8200" kern="1200">
          <a:solidFill>
            <a:srgbClr val="616365"/>
          </a:solidFill>
          <a:latin typeface="Arial" pitchFamily="34" charset="0"/>
          <a:ea typeface="+mn-ea"/>
          <a:cs typeface="Arial" pitchFamily="34" charset="0"/>
        </a:defRPr>
      </a:lvl4pPr>
      <a:lvl5pPr marL="10580797" indent="-1175644" algn="l" defTabSz="4702576" rtl="0" eaLnBrk="1" latinLnBrk="0" hangingPunct="1">
        <a:spcBef>
          <a:spcPct val="20000"/>
        </a:spcBef>
        <a:buClr>
          <a:srgbClr val="0066B1"/>
        </a:buClr>
        <a:buFont typeface="Arial" pitchFamily="34" charset="0"/>
        <a:buChar char="»"/>
        <a:defRPr sz="8200" kern="1200">
          <a:solidFill>
            <a:srgbClr val="616365"/>
          </a:solidFill>
          <a:latin typeface="Arial" pitchFamily="34" charset="0"/>
          <a:ea typeface="+mn-ea"/>
          <a:cs typeface="Arial" pitchFamily="34" charset="0"/>
        </a:defRPr>
      </a:lvl5pPr>
      <a:lvl6pPr marL="12932085" indent="-1175644" algn="l" defTabSz="4702576" rtl="0" eaLnBrk="1" latinLnBrk="0" hangingPunct="1">
        <a:spcBef>
          <a:spcPct val="20000"/>
        </a:spcBef>
        <a:buClr>
          <a:srgbClr val="0066B1"/>
        </a:buClr>
        <a:buFont typeface="Arial" pitchFamily="34" charset="0"/>
        <a:buChar char="–"/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5283373" indent="-1175644" algn="l" defTabSz="4702576" rtl="0" eaLnBrk="1" latinLnBrk="0" hangingPunct="1">
        <a:spcBef>
          <a:spcPct val="20000"/>
        </a:spcBef>
        <a:buClr>
          <a:srgbClr val="0066B1"/>
        </a:buClr>
        <a:buFont typeface="Arial" pitchFamily="34" charset="0"/>
        <a:buChar char="»"/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7634661" indent="-1175644" algn="l" defTabSz="4702576" rtl="0" eaLnBrk="1" latinLnBrk="0" hangingPunct="1">
        <a:spcBef>
          <a:spcPct val="20000"/>
        </a:spcBef>
        <a:buClr>
          <a:srgbClr val="0066B1"/>
        </a:buClr>
        <a:buFont typeface="Arial" pitchFamily="34" charset="0"/>
        <a:buChar char="–"/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9985949" indent="-1175644" algn="l" defTabSz="4702576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1pPr>
      <a:lvl2pPr marL="2351288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2pPr>
      <a:lvl3pPr marL="4702576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3pPr>
      <a:lvl4pPr marL="7053864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405153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756441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4107729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017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8810305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1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702576" rtl="0" eaLnBrk="1" latinLnBrk="0" hangingPunct="1">
        <a:spcBef>
          <a:spcPct val="0"/>
        </a:spcBef>
        <a:buNone/>
        <a:defRPr sz="2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3466" indent="-1763466" algn="l" defTabSz="4702576" rtl="0" eaLnBrk="1" latinLnBrk="0" hangingPunct="1">
        <a:spcBef>
          <a:spcPct val="20000"/>
        </a:spcBef>
        <a:buFont typeface="Arial" pitchFamily="34" charset="0"/>
        <a:buChar char="•"/>
        <a:defRPr sz="16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0843" indent="-1469555" algn="l" defTabSz="4702576" rtl="0" eaLnBrk="1" latinLnBrk="0" hangingPunct="1">
        <a:spcBef>
          <a:spcPct val="20000"/>
        </a:spcBef>
        <a:buFont typeface="Arial" pitchFamily="34" charset="0"/>
        <a:buChar char="–"/>
        <a:defRPr sz="14400" kern="1200">
          <a:solidFill>
            <a:schemeClr val="tx1"/>
          </a:solidFill>
          <a:latin typeface="+mn-lt"/>
          <a:ea typeface="+mn-ea"/>
          <a:cs typeface="+mn-cs"/>
        </a:defRPr>
      </a:lvl2pPr>
      <a:lvl3pPr marL="5878220" indent="-1175644" algn="l" defTabSz="4702576" rtl="0" eaLnBrk="1" latinLnBrk="0" hangingPunct="1">
        <a:spcBef>
          <a:spcPct val="20000"/>
        </a:spcBef>
        <a:buFont typeface="Arial" pitchFamily="34" charset="0"/>
        <a:buChar char="•"/>
        <a:defRPr sz="123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509" indent="-1175644" algn="l" defTabSz="4702576" rtl="0" eaLnBrk="1" latinLnBrk="0" hangingPunct="1">
        <a:spcBef>
          <a:spcPct val="20000"/>
        </a:spcBef>
        <a:buFont typeface="Arial" pitchFamily="34" charset="0"/>
        <a:buChar char="–"/>
        <a:defRPr sz="10300" kern="1200">
          <a:solidFill>
            <a:schemeClr val="tx1"/>
          </a:solidFill>
          <a:latin typeface="+mn-lt"/>
          <a:ea typeface="+mn-ea"/>
          <a:cs typeface="+mn-cs"/>
        </a:defRPr>
      </a:lvl4pPr>
      <a:lvl5pPr marL="10580797" indent="-1175644" algn="l" defTabSz="4702576" rtl="0" eaLnBrk="1" latinLnBrk="0" hangingPunct="1">
        <a:spcBef>
          <a:spcPct val="20000"/>
        </a:spcBef>
        <a:buFont typeface="Arial" pitchFamily="34" charset="0"/>
        <a:buChar char="»"/>
        <a:defRPr sz="10300" kern="1200">
          <a:solidFill>
            <a:schemeClr val="tx1"/>
          </a:solidFill>
          <a:latin typeface="+mn-lt"/>
          <a:ea typeface="+mn-ea"/>
          <a:cs typeface="+mn-cs"/>
        </a:defRPr>
      </a:lvl5pPr>
      <a:lvl6pPr marL="12932085" indent="-1175644" algn="l" defTabSz="4702576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6pPr>
      <a:lvl7pPr marL="15283373" indent="-1175644" algn="l" defTabSz="4702576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7pPr>
      <a:lvl8pPr marL="17634661" indent="-1175644" algn="l" defTabSz="4702576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8pPr>
      <a:lvl9pPr marL="19985949" indent="-1175644" algn="l" defTabSz="4702576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1pPr>
      <a:lvl2pPr marL="2351288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2pPr>
      <a:lvl3pPr marL="4702576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3pPr>
      <a:lvl4pPr marL="7053864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405153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756441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4107729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017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8810305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1930" y="838200"/>
            <a:ext cx="48420870" cy="30250864"/>
            <a:chOff x="651930" y="838200"/>
            <a:chExt cx="48420870" cy="30250864"/>
          </a:xfrm>
        </p:grpSpPr>
        <p:pic>
          <p:nvPicPr>
            <p:cNvPr id="14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83796" y="5907681"/>
              <a:ext cx="4159361" cy="2169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990600" y="838200"/>
              <a:ext cx="22631400" cy="31242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0000" b="1" dirty="0" smtClean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SLIME</a:t>
              </a:r>
              <a:r>
                <a:rPr lang="en-US" sz="12000" b="1" dirty="0" smtClean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!</a:t>
              </a:r>
              <a:r>
                <a:rPr lang="en-US" sz="10000" b="1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An Introduction to Polymers</a:t>
              </a:r>
              <a:endParaRPr lang="en-US" sz="10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sz="80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Sharon Elementary Science Night</a:t>
              </a:r>
              <a:endParaRPr lang="en-US" sz="8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82184" y="6705600"/>
              <a:ext cx="12344400" cy="62478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rgbClr val="0070C0"/>
                  </a:solidFill>
                </a:rPr>
                <a:t>A polymer is a chemical compound or mixture of compounds consisting of repeating structural units. Polymers are made from smaller compounds called monomers, joined together in a chemical reaction.</a:t>
              </a:r>
            </a:p>
            <a:p>
              <a:pPr algn="ctr"/>
              <a:endParaRPr lang="en-US" sz="4000" b="1" dirty="0" smtClean="0"/>
            </a:p>
            <a:p>
              <a:pPr algn="ctr"/>
              <a:r>
                <a:rPr lang="en-US" sz="4000" b="1" dirty="0" smtClean="0"/>
                <a:t>Poly</a:t>
              </a:r>
              <a:r>
                <a:rPr lang="en-US" sz="4000" dirty="0" smtClean="0">
                  <a:solidFill>
                    <a:srgbClr val="0070C0"/>
                  </a:solidFill>
                </a:rPr>
                <a:t>- </a:t>
              </a:r>
              <a:r>
                <a:rPr lang="en-US" sz="4000" dirty="0">
                  <a:solidFill>
                    <a:srgbClr val="0070C0"/>
                  </a:solidFill>
                </a:rPr>
                <a:t>means "many" </a:t>
              </a:r>
              <a:endParaRPr lang="en-US" sz="4000" dirty="0" smtClean="0">
                <a:solidFill>
                  <a:srgbClr val="0070C0"/>
                </a:solidFill>
              </a:endParaRPr>
            </a:p>
            <a:p>
              <a:pPr algn="ctr"/>
              <a:r>
                <a:rPr lang="en-US" sz="4000" dirty="0" smtClean="0">
                  <a:solidFill>
                    <a:srgbClr val="0070C0"/>
                  </a:solidFill>
                </a:rPr>
                <a:t>Mono </a:t>
              </a:r>
              <a:r>
                <a:rPr lang="en-US" sz="4000" dirty="0">
                  <a:solidFill>
                    <a:srgbClr val="0070C0"/>
                  </a:solidFill>
                </a:rPr>
                <a:t>means "one</a:t>
              </a:r>
              <a:r>
                <a:rPr lang="en-US" sz="4000" dirty="0" smtClean="0">
                  <a:solidFill>
                    <a:srgbClr val="0070C0"/>
                  </a:solidFill>
                </a:rPr>
                <a:t>" </a:t>
              </a:r>
            </a:p>
            <a:p>
              <a:pPr algn="ctr"/>
              <a:r>
                <a:rPr lang="en-US" sz="4000" b="1" dirty="0" err="1"/>
                <a:t>Mer</a:t>
              </a:r>
              <a:r>
                <a:rPr lang="en-US" sz="4000" dirty="0">
                  <a:solidFill>
                    <a:srgbClr val="0070C0"/>
                  </a:solidFill>
                </a:rPr>
                <a:t> means "part" or "segment". </a:t>
              </a:r>
            </a:p>
            <a:p>
              <a:pPr algn="ctr"/>
              <a:endParaRPr lang="en-US" sz="4000" dirty="0" smtClean="0">
                <a:solidFill>
                  <a:srgbClr val="0070C0"/>
                </a:solidFill>
              </a:endParaRPr>
            </a:p>
            <a:p>
              <a:pPr algn="ctr"/>
              <a:r>
                <a:rPr lang="en-US" sz="4000" b="1" dirty="0" smtClean="0"/>
                <a:t>Many </a:t>
              </a:r>
              <a:r>
                <a:rPr lang="en-US" sz="4000" b="1" dirty="0" err="1"/>
                <a:t>M</a:t>
              </a:r>
              <a:r>
                <a:rPr lang="en-US" sz="4000" b="1" dirty="0" err="1" smtClean="0"/>
                <a:t>any</a:t>
              </a:r>
              <a:r>
                <a:rPr lang="en-US" sz="4000" b="1" dirty="0" smtClean="0"/>
                <a:t> </a:t>
              </a:r>
              <a:r>
                <a:rPr lang="en-US" sz="4000" b="1" dirty="0" err="1"/>
                <a:t>M</a:t>
              </a:r>
              <a:r>
                <a:rPr lang="en-US" sz="4000" b="1" dirty="0" err="1" smtClean="0"/>
                <a:t>any</a:t>
              </a:r>
              <a:r>
                <a:rPr lang="en-US" sz="4000" b="1" dirty="0" smtClean="0"/>
                <a:t> </a:t>
              </a:r>
              <a:r>
                <a:rPr lang="en-US" sz="4000" b="1" dirty="0" err="1">
                  <a:solidFill>
                    <a:schemeClr val="accent5">
                      <a:lumMod val="75000"/>
                    </a:schemeClr>
                  </a:solidFill>
                </a:rPr>
                <a:t>MONOmers</a:t>
              </a:r>
              <a:r>
                <a:rPr lang="en-US" sz="4000" b="1" dirty="0"/>
                <a:t> make a </a:t>
              </a:r>
              <a:r>
                <a:rPr lang="en-US" sz="4000" b="1" dirty="0" err="1">
                  <a:solidFill>
                    <a:schemeClr val="accent5">
                      <a:lumMod val="75000"/>
                    </a:schemeClr>
                  </a:solidFill>
                </a:rPr>
                <a:t>POLYmer</a:t>
              </a:r>
              <a:r>
                <a:rPr lang="en-US" sz="4000" b="1" dirty="0"/>
                <a:t>! </a:t>
              </a:r>
              <a:endParaRPr lang="en-US" sz="4000" b="1" dirty="0" smtClean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07738" y="5539630"/>
              <a:ext cx="8868619" cy="1124334"/>
            </a:xfrm>
            <a:prstGeom prst="rect">
              <a:avLst/>
            </a:prstGeom>
            <a:noFill/>
          </p:spPr>
          <p:txBody>
            <a:bodyPr wrap="none" rtlCol="0">
              <a:normAutofit fontScale="85000" lnSpcReduction="20000"/>
            </a:bodyPr>
            <a:lstStyle/>
            <a:p>
              <a:r>
                <a:rPr lang="en-US" b="1" dirty="0" smtClean="0">
                  <a:solidFill>
                    <a:srgbClr val="616365"/>
                  </a:solidFill>
                  <a:latin typeface="Arial" pitchFamily="34" charset="0"/>
                  <a:cs typeface="Arial" pitchFamily="34" charset="0"/>
                </a:rPr>
                <a:t>What are Polymers?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556556" y="19812000"/>
              <a:ext cx="914400" cy="914400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Monomer</a:t>
              </a: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651930" y="5248543"/>
              <a:ext cx="15654870" cy="25840521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8644679" y="5501530"/>
              <a:ext cx="1472121" cy="1642604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r>
                <a:rPr lang="en-US" b="1" dirty="0" smtClean="0">
                  <a:solidFill>
                    <a:srgbClr val="616365"/>
                  </a:solidFill>
                  <a:latin typeface="Arial" pitchFamily="34" charset="0"/>
                  <a:cs typeface="Arial" pitchFamily="34" charset="0"/>
                </a:rPr>
                <a:t>The Science of Slime</a:t>
              </a:r>
            </a:p>
          </p:txBody>
        </p:sp>
        <p:pic>
          <p:nvPicPr>
            <p:cNvPr id="14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305"/>
            <a:stretch/>
          </p:blipFill>
          <p:spPr bwMode="auto">
            <a:xfrm>
              <a:off x="17602200" y="7725259"/>
              <a:ext cx="26005654" cy="5000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4" name="Rectangle 113"/>
            <p:cNvSpPr/>
            <p:nvPr/>
          </p:nvSpPr>
          <p:spPr>
            <a:xfrm>
              <a:off x="17221200" y="14192389"/>
              <a:ext cx="16535400" cy="440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500" dirty="0" smtClean="0">
                  <a:solidFill>
                    <a:srgbClr val="0066B1"/>
                  </a:solidFill>
                </a:rPr>
                <a:t>The main ingredient in Elmer's Glue is  a polymer  called Polyvinyl </a:t>
              </a:r>
              <a:r>
                <a:rPr lang="en-US" sz="3500" dirty="0">
                  <a:solidFill>
                    <a:srgbClr val="0066B1"/>
                  </a:solidFill>
                </a:rPr>
                <a:t>alcohol </a:t>
              </a:r>
              <a:r>
                <a:rPr lang="en-US" sz="3500" b="1" dirty="0">
                  <a:solidFill>
                    <a:srgbClr val="0066B1"/>
                  </a:solidFill>
                </a:rPr>
                <a:t>(PVA</a:t>
              </a:r>
              <a:r>
                <a:rPr lang="en-US" sz="3500" b="1" dirty="0" smtClean="0">
                  <a:solidFill>
                    <a:srgbClr val="0066B1"/>
                  </a:solidFill>
                </a:rPr>
                <a:t>)</a:t>
              </a:r>
            </a:p>
            <a:p>
              <a:r>
                <a:rPr lang="en-US" sz="3500" dirty="0" smtClean="0">
                  <a:solidFill>
                    <a:srgbClr val="0066B1"/>
                  </a:solidFill>
                </a:rPr>
                <a:t>PVA is </a:t>
              </a:r>
              <a:r>
                <a:rPr lang="en-US" sz="3500" dirty="0">
                  <a:solidFill>
                    <a:srgbClr val="0066B1"/>
                  </a:solidFill>
                </a:rPr>
                <a:t>an addition polymer of repeating units of </a:t>
              </a:r>
              <a:r>
                <a:rPr lang="en-US" sz="3500" dirty="0" smtClean="0">
                  <a:solidFill>
                    <a:srgbClr val="0066B1"/>
                  </a:solidFill>
                </a:rPr>
                <a:t>    [–CH</a:t>
              </a:r>
              <a:r>
                <a:rPr lang="en-US" sz="3500" baseline="-25000" dirty="0" smtClean="0">
                  <a:solidFill>
                    <a:srgbClr val="0066B1"/>
                  </a:solidFill>
                </a:rPr>
                <a:t>2</a:t>
              </a:r>
              <a:r>
                <a:rPr lang="en-US" sz="3500" dirty="0" smtClean="0">
                  <a:solidFill>
                    <a:srgbClr val="0066B1"/>
                  </a:solidFill>
                </a:rPr>
                <a:t>-CHOH-] </a:t>
              </a:r>
            </a:p>
            <a:p>
              <a:endParaRPr lang="en-US" sz="3500" dirty="0" smtClean="0">
                <a:solidFill>
                  <a:srgbClr val="0066B1"/>
                </a:solidFill>
              </a:endParaRPr>
            </a:p>
            <a:p>
              <a:r>
                <a:rPr lang="en-US" sz="3500" dirty="0" smtClean="0">
                  <a:solidFill>
                    <a:srgbClr val="0066B1"/>
                  </a:solidFill>
                </a:rPr>
                <a:t>Sodium Borate is a detergent (soap). Its sold  as Borax in the store</a:t>
              </a:r>
            </a:p>
            <a:p>
              <a:endParaRPr lang="en-US" sz="3500" dirty="0">
                <a:solidFill>
                  <a:srgbClr val="0066B1"/>
                </a:solidFill>
              </a:endParaRPr>
            </a:p>
            <a:p>
              <a:endParaRPr lang="en-US" sz="3500" dirty="0" smtClean="0">
                <a:solidFill>
                  <a:srgbClr val="0066B1"/>
                </a:solidFill>
              </a:endParaRPr>
            </a:p>
            <a:p>
              <a:r>
                <a:rPr lang="en-US" sz="3500" dirty="0" smtClean="0">
                  <a:solidFill>
                    <a:srgbClr val="0066B1"/>
                  </a:solidFill>
                </a:rPr>
                <a:t>Slime </a:t>
              </a:r>
              <a:r>
                <a:rPr lang="en-US" sz="3500" dirty="0">
                  <a:solidFill>
                    <a:srgbClr val="0066B1"/>
                  </a:solidFill>
                </a:rPr>
                <a:t>can be made by </a:t>
              </a:r>
              <a:r>
                <a:rPr lang="en-US" sz="3500" dirty="0" smtClean="0">
                  <a:solidFill>
                    <a:srgbClr val="0066B1"/>
                  </a:solidFill>
                </a:rPr>
                <a:t>using the borax to “link” the Elmer's glue together! (scientifically the borate crosslinks the PVA, just in case you were wondering!)</a:t>
              </a:r>
              <a:endParaRPr lang="en-US" sz="3500" dirty="0">
                <a:solidFill>
                  <a:srgbClr val="0066B1"/>
                </a:solidFill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35025341" y="14192389"/>
              <a:ext cx="11757804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i="1" dirty="0" smtClean="0">
                  <a:solidFill>
                    <a:schemeClr val="accent5">
                      <a:lumMod val="75000"/>
                    </a:schemeClr>
                  </a:solidFill>
                </a:rPr>
                <a:t>Did you know?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4400" dirty="0" smtClean="0">
                  <a:solidFill>
                    <a:schemeClr val="accent5">
                      <a:lumMod val="75000"/>
                    </a:schemeClr>
                  </a:solidFill>
                </a:rPr>
                <a:t>Slime </a:t>
              </a:r>
              <a:r>
                <a:rPr lang="en-US" sz="4400" dirty="0">
                  <a:solidFill>
                    <a:schemeClr val="accent5">
                      <a:lumMod val="75000"/>
                    </a:schemeClr>
                  </a:solidFill>
                </a:rPr>
                <a:t>as a toy dates back to the </a:t>
              </a:r>
              <a:r>
                <a:rPr lang="en-US" sz="4400" dirty="0" smtClean="0">
                  <a:solidFill>
                    <a:schemeClr val="accent5">
                      <a:lumMod val="75000"/>
                    </a:schemeClr>
                  </a:solidFill>
                </a:rPr>
                <a:t>1920′s when it was invented by </a:t>
              </a:r>
              <a:r>
                <a:rPr lang="en-US" sz="4400" dirty="0">
                  <a:solidFill>
                    <a:schemeClr val="accent5">
                      <a:lumMod val="75000"/>
                    </a:schemeClr>
                  </a:solidFill>
                </a:rPr>
                <a:t>Nobel laureate Hermann </a:t>
              </a:r>
              <a:r>
                <a:rPr lang="en-US" sz="4400" dirty="0" smtClean="0">
                  <a:solidFill>
                    <a:schemeClr val="accent5">
                      <a:lumMod val="75000"/>
                    </a:schemeClr>
                  </a:solidFill>
                </a:rPr>
                <a:t>Staudinger</a:t>
              </a:r>
            </a:p>
            <a:p>
              <a:endParaRPr lang="en-US" sz="4400" dirty="0" smtClean="0">
                <a:solidFill>
                  <a:schemeClr val="accent5">
                    <a:lumMod val="75000"/>
                  </a:schemeClr>
                </a:solidFill>
              </a:endParaRP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4400" dirty="0" smtClean="0">
                  <a:solidFill>
                    <a:schemeClr val="accent5">
                      <a:lumMod val="75000"/>
                    </a:schemeClr>
                  </a:solidFill>
                </a:rPr>
                <a:t>Slime can also be made with natural polymers such as Guar gum and corn starch</a:t>
              </a:r>
              <a:endParaRPr lang="en-US" sz="4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20116800" y="12929508"/>
              <a:ext cx="5943600" cy="560614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2400" dirty="0" smtClean="0">
                  <a:solidFill>
                    <a:srgbClr val="616365"/>
                  </a:solidFill>
                  <a:latin typeface="Arial" pitchFamily="34" charset="0"/>
                  <a:cs typeface="Arial" pitchFamily="34" charset="0"/>
                </a:rPr>
                <a:t>Elmer's Glue (polyvinyl acetate)</a:t>
              </a: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27546300" y="10668000"/>
              <a:ext cx="1828800" cy="62048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2800" dirty="0" smtClean="0">
                  <a:solidFill>
                    <a:srgbClr val="616365"/>
                  </a:solidFill>
                  <a:latin typeface="Arial" pitchFamily="34" charset="0"/>
                  <a:cs typeface="Arial" pitchFamily="34" charset="0"/>
                </a:rPr>
                <a:t>Borate</a:t>
              </a: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32080200" y="12700909"/>
              <a:ext cx="12344400" cy="868134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2400" dirty="0" smtClean="0">
                  <a:solidFill>
                    <a:srgbClr val="616365"/>
                  </a:solidFill>
                  <a:latin typeface="Arial" pitchFamily="34" charset="0"/>
                  <a:cs typeface="Arial" pitchFamily="34" charset="0"/>
                </a:rPr>
                <a:t>The Borate links the PVA together by “grabbing” the Oxygen (O) atoms in the polymer chain. The reaction releases 4 water molecules (H2O) into the surrounding solution.</a:t>
              </a: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2895600" y="13716762"/>
              <a:ext cx="11147722" cy="1124334"/>
            </a:xfrm>
            <a:prstGeom prst="rect">
              <a:avLst/>
            </a:prstGeom>
            <a:noFill/>
          </p:spPr>
          <p:txBody>
            <a:bodyPr wrap="none" rtlCol="0">
              <a:normAutofit fontScale="85000" lnSpcReduction="20000"/>
            </a:bodyPr>
            <a:lstStyle/>
            <a:p>
              <a:r>
                <a:rPr lang="en-US" b="1" dirty="0" smtClean="0">
                  <a:solidFill>
                    <a:srgbClr val="616365"/>
                  </a:solidFill>
                  <a:latin typeface="Arial" pitchFamily="34" charset="0"/>
                  <a:cs typeface="Arial" pitchFamily="34" charset="0"/>
                </a:rPr>
                <a:t>Examples of Polymers</a:t>
              </a:r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1600200" y="14841096"/>
              <a:ext cx="6358277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Natural Polymers</a:t>
              </a:r>
            </a:p>
            <a:p>
              <a:pPr algn="ctr"/>
              <a:r>
                <a:rPr lang="en-US" sz="4000" b="1" dirty="0" smtClean="0"/>
                <a:t>Cellulose (wood, plants)</a:t>
              </a:r>
              <a:endParaRPr lang="en-US" sz="4000" b="1" dirty="0"/>
            </a:p>
            <a:p>
              <a:pPr algn="ctr"/>
              <a:r>
                <a:rPr lang="en-US" sz="4000" b="1" dirty="0" smtClean="0"/>
                <a:t>Shellac</a:t>
              </a:r>
            </a:p>
            <a:p>
              <a:pPr algn="ctr"/>
              <a:r>
                <a:rPr lang="en-US" sz="4000" b="1" dirty="0" smtClean="0"/>
                <a:t>Wool</a:t>
              </a:r>
            </a:p>
            <a:p>
              <a:pPr algn="ctr"/>
              <a:r>
                <a:rPr lang="en-US" sz="4000" b="1" dirty="0" smtClean="0"/>
                <a:t>Silk</a:t>
              </a:r>
            </a:p>
            <a:p>
              <a:pPr algn="ctr"/>
              <a:r>
                <a:rPr lang="en-US" sz="4000" b="1" dirty="0" smtClean="0"/>
                <a:t>DNA</a:t>
              </a:r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8305800" y="14945320"/>
              <a:ext cx="6358277" cy="440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002060"/>
                  </a:solidFill>
                </a:rPr>
                <a:t>Synthetic Polymers</a:t>
              </a:r>
            </a:p>
            <a:p>
              <a:pPr algn="ctr"/>
              <a:r>
                <a:rPr lang="en-US" sz="4000" b="1" dirty="0" smtClean="0"/>
                <a:t>Synthetic rubber (tires)</a:t>
              </a:r>
            </a:p>
            <a:p>
              <a:pPr algn="ctr"/>
              <a:r>
                <a:rPr lang="en-US" sz="4000" b="1" dirty="0" smtClean="0"/>
                <a:t>Nylon</a:t>
              </a:r>
            </a:p>
            <a:p>
              <a:pPr algn="ctr"/>
              <a:r>
                <a:rPr lang="en-US" sz="4000" b="1" dirty="0" smtClean="0"/>
                <a:t>Neoprene</a:t>
              </a:r>
            </a:p>
            <a:p>
              <a:pPr algn="ctr"/>
              <a:r>
                <a:rPr lang="en-US" sz="4000" b="1" dirty="0" smtClean="0"/>
                <a:t>Polyvinyl chloride (PVC)</a:t>
              </a:r>
            </a:p>
            <a:p>
              <a:pPr algn="ctr"/>
              <a:r>
                <a:rPr lang="en-US" sz="4000" b="1" dirty="0" smtClean="0"/>
                <a:t>Polyethylene (bottles)</a:t>
              </a:r>
              <a:endParaRPr lang="en-US" sz="4000" b="1" dirty="0"/>
            </a:p>
            <a:p>
              <a:pPr algn="ctr"/>
              <a:endParaRPr lang="en-US" sz="4000" b="1" dirty="0" smtClean="0"/>
            </a:p>
          </p:txBody>
        </p:sp>
        <p:pic>
          <p:nvPicPr>
            <p:cNvPr id="271" name="Picture 2" descr="C:\Users\bellsa3\Desktop\polymer type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534" y="20650200"/>
              <a:ext cx="14350466" cy="10071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2" name="TextBox 271"/>
            <p:cNvSpPr txBox="1"/>
            <p:nvPr/>
          </p:nvSpPr>
          <p:spPr>
            <a:xfrm>
              <a:off x="3200400" y="19602066"/>
              <a:ext cx="10210800" cy="1124334"/>
            </a:xfrm>
            <a:prstGeom prst="rect">
              <a:avLst/>
            </a:prstGeom>
            <a:noFill/>
          </p:spPr>
          <p:txBody>
            <a:bodyPr wrap="none" rtlCol="0">
              <a:normAutofit fontScale="85000" lnSpcReduction="20000"/>
            </a:bodyPr>
            <a:lstStyle/>
            <a:p>
              <a:r>
                <a:rPr lang="en-US" b="1" dirty="0" smtClean="0">
                  <a:solidFill>
                    <a:srgbClr val="616365"/>
                  </a:solidFill>
                  <a:latin typeface="Arial" pitchFamily="34" charset="0"/>
                  <a:cs typeface="Arial" pitchFamily="34" charset="0"/>
                </a:rPr>
                <a:t>Shapes of Polymers</a:t>
              </a:r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17754600" y="25199400"/>
              <a:ext cx="7437192" cy="5509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i="1" dirty="0" smtClean="0">
                  <a:solidFill>
                    <a:srgbClr val="002060"/>
                  </a:solidFill>
                </a:rPr>
                <a:t>Supplies to Make Slime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4400" dirty="0" smtClean="0">
                  <a:solidFill>
                    <a:srgbClr val="002060"/>
                  </a:solidFill>
                </a:rPr>
                <a:t>2 Jars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4400" dirty="0" smtClean="0">
                  <a:solidFill>
                    <a:srgbClr val="002060"/>
                  </a:solidFill>
                </a:rPr>
                <a:t>Elmer’s Glue (120mL)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4400" dirty="0" smtClean="0">
                  <a:solidFill>
                    <a:srgbClr val="002060"/>
                  </a:solidFill>
                </a:rPr>
                <a:t>Borax (sodium </a:t>
              </a:r>
              <a:r>
                <a:rPr lang="en-US" sz="4400" dirty="0" err="1" smtClean="0">
                  <a:solidFill>
                    <a:srgbClr val="002060"/>
                  </a:solidFill>
                </a:rPr>
                <a:t>tetraborate</a:t>
              </a:r>
              <a:r>
                <a:rPr lang="en-US" sz="4400" dirty="0" smtClean="0">
                  <a:solidFill>
                    <a:srgbClr val="002060"/>
                  </a:solidFill>
                </a:rPr>
                <a:t>)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4400" dirty="0" smtClean="0">
                  <a:solidFill>
                    <a:srgbClr val="002060"/>
                  </a:solidFill>
                </a:rPr>
                <a:t>Teaspoon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4400" dirty="0" smtClean="0">
                  <a:solidFill>
                    <a:srgbClr val="002060"/>
                  </a:solidFill>
                </a:rPr>
                <a:t>Measuring cup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4400" dirty="0" smtClean="0">
                  <a:solidFill>
                    <a:srgbClr val="002060"/>
                  </a:solidFill>
                </a:rPr>
                <a:t>Bowl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4400" dirty="0" smtClean="0">
                  <a:solidFill>
                    <a:srgbClr val="002060"/>
                  </a:solidFill>
                </a:rPr>
                <a:t>Food coloring (optional)</a:t>
              </a:r>
              <a:endParaRPr lang="en-US" sz="4400" dirty="0">
                <a:solidFill>
                  <a:srgbClr val="002060"/>
                </a:solidFill>
              </a:endParaRPr>
            </a:p>
          </p:txBody>
        </p:sp>
        <p:grpSp>
          <p:nvGrpSpPr>
            <p:cNvPr id="280" name="Group 279"/>
            <p:cNvGrpSpPr/>
            <p:nvPr/>
          </p:nvGrpSpPr>
          <p:grpSpPr>
            <a:xfrm>
              <a:off x="19148442" y="19285333"/>
              <a:ext cx="24536400" cy="5098667"/>
              <a:chOff x="17221200" y="14054747"/>
              <a:chExt cx="24536400" cy="5098667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22402800" y="14054747"/>
                <a:ext cx="19354800" cy="4572001"/>
                <a:chOff x="22640445" y="-1"/>
                <a:chExt cx="19802955" cy="4876801"/>
              </a:xfrm>
            </p:grpSpPr>
            <p:pic>
              <p:nvPicPr>
                <p:cNvPr id="219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0011"/>
                <a:stretch/>
              </p:blipFill>
              <p:spPr bwMode="auto">
                <a:xfrm>
                  <a:off x="22640445" y="-1"/>
                  <a:ext cx="19802955" cy="48768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50" name="Group 249"/>
                <p:cNvGrpSpPr/>
                <p:nvPr/>
              </p:nvGrpSpPr>
              <p:grpSpPr>
                <a:xfrm>
                  <a:off x="38633400" y="944881"/>
                  <a:ext cx="1492159" cy="121919"/>
                  <a:chOff x="38633400" y="944881"/>
                  <a:chExt cx="1492159" cy="121919"/>
                </a:xfrm>
              </p:grpSpPr>
              <p:sp>
                <p:nvSpPr>
                  <p:cNvPr id="234" name="Oval 233"/>
                  <p:cNvSpPr/>
                  <p:nvPr/>
                </p:nvSpPr>
                <p:spPr>
                  <a:xfrm>
                    <a:off x="38633400" y="944881"/>
                    <a:ext cx="241118" cy="4571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5" name="Oval 234"/>
                  <p:cNvSpPr/>
                  <p:nvPr/>
                </p:nvSpPr>
                <p:spPr>
                  <a:xfrm>
                    <a:off x="39026918" y="944881"/>
                    <a:ext cx="241118" cy="4571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6" name="Oval 235"/>
                  <p:cNvSpPr/>
                  <p:nvPr/>
                </p:nvSpPr>
                <p:spPr>
                  <a:xfrm>
                    <a:off x="39477859" y="944881"/>
                    <a:ext cx="241118" cy="4571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7" name="Oval 236"/>
                  <p:cNvSpPr/>
                  <p:nvPr/>
                </p:nvSpPr>
                <p:spPr>
                  <a:xfrm>
                    <a:off x="39884441" y="1021081"/>
                    <a:ext cx="241118" cy="4571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1" name="Group 250"/>
                <p:cNvGrpSpPr/>
                <p:nvPr/>
              </p:nvGrpSpPr>
              <p:grpSpPr>
                <a:xfrm>
                  <a:off x="37871400" y="4343400"/>
                  <a:ext cx="1492159" cy="121919"/>
                  <a:chOff x="38633400" y="944881"/>
                  <a:chExt cx="1492159" cy="121919"/>
                </a:xfrm>
              </p:grpSpPr>
              <p:sp>
                <p:nvSpPr>
                  <p:cNvPr id="252" name="Oval 251"/>
                  <p:cNvSpPr/>
                  <p:nvPr/>
                </p:nvSpPr>
                <p:spPr>
                  <a:xfrm>
                    <a:off x="38633400" y="944881"/>
                    <a:ext cx="241118" cy="4571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3" name="Oval 252"/>
                  <p:cNvSpPr/>
                  <p:nvPr/>
                </p:nvSpPr>
                <p:spPr>
                  <a:xfrm>
                    <a:off x="39026918" y="944881"/>
                    <a:ext cx="241118" cy="4571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>
                  <a:xfrm>
                    <a:off x="39477859" y="944881"/>
                    <a:ext cx="241118" cy="4571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5" name="Oval 254"/>
                  <p:cNvSpPr/>
                  <p:nvPr/>
                </p:nvSpPr>
                <p:spPr>
                  <a:xfrm>
                    <a:off x="39884441" y="1021081"/>
                    <a:ext cx="241118" cy="4571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6" name="Group 255"/>
                <p:cNvGrpSpPr/>
                <p:nvPr/>
              </p:nvGrpSpPr>
              <p:grpSpPr>
                <a:xfrm>
                  <a:off x="25711241" y="1173481"/>
                  <a:ext cx="1492159" cy="121919"/>
                  <a:chOff x="38633400" y="944881"/>
                  <a:chExt cx="1492159" cy="121919"/>
                </a:xfrm>
              </p:grpSpPr>
              <p:sp>
                <p:nvSpPr>
                  <p:cNvPr id="257" name="Oval 256"/>
                  <p:cNvSpPr/>
                  <p:nvPr/>
                </p:nvSpPr>
                <p:spPr>
                  <a:xfrm>
                    <a:off x="38633400" y="944881"/>
                    <a:ext cx="241118" cy="4571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" name="Oval 257"/>
                  <p:cNvSpPr/>
                  <p:nvPr/>
                </p:nvSpPr>
                <p:spPr>
                  <a:xfrm>
                    <a:off x="39026918" y="944881"/>
                    <a:ext cx="241118" cy="4571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9" name="Oval 258"/>
                  <p:cNvSpPr/>
                  <p:nvPr/>
                </p:nvSpPr>
                <p:spPr>
                  <a:xfrm>
                    <a:off x="39477859" y="944881"/>
                    <a:ext cx="241118" cy="4571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0" name="Oval 259"/>
                  <p:cNvSpPr/>
                  <p:nvPr/>
                </p:nvSpPr>
                <p:spPr>
                  <a:xfrm>
                    <a:off x="39884441" y="1021081"/>
                    <a:ext cx="241118" cy="4571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1" name="Group 260"/>
                <p:cNvGrpSpPr/>
                <p:nvPr/>
              </p:nvGrpSpPr>
              <p:grpSpPr>
                <a:xfrm>
                  <a:off x="26320841" y="4114800"/>
                  <a:ext cx="1492159" cy="121919"/>
                  <a:chOff x="38633400" y="944881"/>
                  <a:chExt cx="1492159" cy="121919"/>
                </a:xfrm>
              </p:grpSpPr>
              <p:sp>
                <p:nvSpPr>
                  <p:cNvPr id="262" name="Oval 261"/>
                  <p:cNvSpPr/>
                  <p:nvPr/>
                </p:nvSpPr>
                <p:spPr>
                  <a:xfrm>
                    <a:off x="38633400" y="944881"/>
                    <a:ext cx="241118" cy="4571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3" name="Oval 262"/>
                  <p:cNvSpPr/>
                  <p:nvPr/>
                </p:nvSpPr>
                <p:spPr>
                  <a:xfrm>
                    <a:off x="39026918" y="944881"/>
                    <a:ext cx="241118" cy="4571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4" name="Oval 263"/>
                  <p:cNvSpPr/>
                  <p:nvPr/>
                </p:nvSpPr>
                <p:spPr>
                  <a:xfrm>
                    <a:off x="39477859" y="944881"/>
                    <a:ext cx="241118" cy="4571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Oval 264"/>
                  <p:cNvSpPr/>
                  <p:nvPr/>
                </p:nvSpPr>
                <p:spPr>
                  <a:xfrm>
                    <a:off x="39884441" y="1021081"/>
                    <a:ext cx="241118" cy="4571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74" name="TextBox 273"/>
              <p:cNvSpPr txBox="1"/>
              <p:nvPr/>
            </p:nvSpPr>
            <p:spPr>
              <a:xfrm>
                <a:off x="17221200" y="15832167"/>
                <a:ext cx="6439483" cy="1017159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r>
                  <a:rPr lang="en-US" sz="4800" dirty="0" smtClean="0">
                    <a:solidFill>
                      <a:srgbClr val="616365"/>
                    </a:solidFill>
                    <a:latin typeface="Arial" pitchFamily="34" charset="0"/>
                    <a:cs typeface="Arial" pitchFamily="34" charset="0"/>
                  </a:rPr>
                  <a:t>One Slime molecule!</a:t>
                </a:r>
              </a:p>
            </p:txBody>
          </p:sp>
          <p:cxnSp>
            <p:nvCxnSpPr>
              <p:cNvPr id="276" name="Straight Arrow Connector 275"/>
              <p:cNvCxnSpPr/>
              <p:nvPr/>
            </p:nvCxnSpPr>
            <p:spPr>
              <a:xfrm>
                <a:off x="23660683" y="16340746"/>
                <a:ext cx="2128031" cy="0"/>
              </a:xfrm>
              <a:prstGeom prst="straightConnector1">
                <a:avLst/>
              </a:prstGeom>
              <a:ln w="762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7" name="TextBox 276"/>
              <p:cNvSpPr txBox="1"/>
              <p:nvPr/>
            </p:nvSpPr>
            <p:spPr>
              <a:xfrm>
                <a:off x="24089115" y="18364200"/>
                <a:ext cx="5943600" cy="560614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616365"/>
                    </a:solidFill>
                    <a:latin typeface="Arial" pitchFamily="34" charset="0"/>
                    <a:cs typeface="Arial" pitchFamily="34" charset="0"/>
                  </a:rPr>
                  <a:t>Elmer's Glue (polyvinyl acetate)</a:t>
                </a:r>
              </a:p>
            </p:txBody>
          </p:sp>
          <p:sp>
            <p:nvSpPr>
              <p:cNvPr id="278" name="TextBox 277"/>
              <p:cNvSpPr txBox="1"/>
              <p:nvPr/>
            </p:nvSpPr>
            <p:spPr>
              <a:xfrm>
                <a:off x="30642038" y="18470108"/>
                <a:ext cx="4246504" cy="560614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616365"/>
                    </a:solidFill>
                    <a:latin typeface="Arial" pitchFamily="34" charset="0"/>
                    <a:cs typeface="Arial" pitchFamily="34" charset="0"/>
                  </a:rPr>
                  <a:t>Borate cross-linker)</a:t>
                </a:r>
              </a:p>
            </p:txBody>
          </p:sp>
          <p:sp>
            <p:nvSpPr>
              <p:cNvPr id="279" name="TextBox 278"/>
              <p:cNvSpPr txBox="1"/>
              <p:nvPr/>
            </p:nvSpPr>
            <p:spPr>
              <a:xfrm>
                <a:off x="35738589" y="18592800"/>
                <a:ext cx="5943600" cy="560614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616365"/>
                    </a:solidFill>
                    <a:latin typeface="Arial" pitchFamily="34" charset="0"/>
                    <a:cs typeface="Arial" pitchFamily="34" charset="0"/>
                  </a:rPr>
                  <a:t>Elmer's Glue (polyvinyl acetate)</a:t>
                </a:r>
              </a:p>
            </p:txBody>
          </p:sp>
        </p:grpSp>
        <p:sp>
          <p:nvSpPr>
            <p:cNvPr id="153" name="Rounded Rectangle 152"/>
            <p:cNvSpPr/>
            <p:nvPr/>
          </p:nvSpPr>
          <p:spPr>
            <a:xfrm>
              <a:off x="16840200" y="5248543"/>
              <a:ext cx="32232600" cy="19135457"/>
            </a:xfrm>
            <a:prstGeom prst="round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26354532" y="24841200"/>
              <a:ext cx="22424652" cy="62478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chemeClr val="accent1">
                      <a:lumMod val="50000"/>
                    </a:schemeClr>
                  </a:solidFill>
                </a:rPr>
                <a:t>     How to Make Slime</a:t>
              </a:r>
            </a:p>
            <a:p>
              <a:pPr marL="571500" indent="-571500">
                <a:buFont typeface="Arial" pitchFamily="34" charset="0"/>
                <a:buChar char="•"/>
              </a:pPr>
              <a:r>
                <a:rPr lang="en-US" sz="4000" dirty="0" smtClean="0">
                  <a:solidFill>
                    <a:schemeClr val="accent1">
                      <a:lumMod val="50000"/>
                    </a:schemeClr>
                  </a:solidFill>
                </a:rPr>
                <a:t>Pour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</a:rPr>
                <a:t>the glue into the jar. If you have a big bottle of glue, you want 4 </a:t>
              </a:r>
              <a:r>
                <a:rPr lang="en-US" sz="4000" dirty="0" err="1">
                  <a:solidFill>
                    <a:schemeClr val="accent1">
                      <a:lumMod val="50000"/>
                    </a:schemeClr>
                  </a:solidFill>
                </a:rPr>
                <a:t>oz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</a:rPr>
                <a:t> or 1/2 cup of glue.</a:t>
              </a:r>
            </a:p>
            <a:p>
              <a:pPr marL="571500" indent="-571500">
                <a:buFont typeface="Arial" pitchFamily="34" charset="0"/>
                <a:buChar char="•"/>
              </a:pP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</a:rPr>
                <a:t>Fill the empty glue bottle with water and stir it into the glue (or add 1/2 cup of water).</a:t>
              </a:r>
            </a:p>
            <a:p>
              <a:pPr marL="571500" indent="-571500">
                <a:buFont typeface="Arial" pitchFamily="34" charset="0"/>
                <a:buChar char="•"/>
              </a:pP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</a:rPr>
                <a:t>If desired, add food coloring</a:t>
              </a:r>
              <a:r>
                <a:rPr lang="en-US" sz="4000" dirty="0" smtClean="0">
                  <a:solidFill>
                    <a:schemeClr val="accent1">
                      <a:lumMod val="50000"/>
                    </a:schemeClr>
                  </a:solidFill>
                </a:rPr>
                <a:t>..</a:t>
              </a:r>
              <a:endParaRPr lang="en-US" sz="40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marL="571500" indent="-571500">
                <a:buFont typeface="Arial" pitchFamily="34" charset="0"/>
                <a:buChar char="•"/>
              </a:pP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</a:rPr>
                <a:t>In a separate, mix one cup (240 ml) of water into the bowl and add 1 </a:t>
              </a:r>
              <a:r>
                <a:rPr lang="en-US" sz="4000" dirty="0" smtClean="0">
                  <a:solidFill>
                    <a:schemeClr val="accent1">
                      <a:lumMod val="50000"/>
                    </a:schemeClr>
                  </a:solidFill>
                </a:rPr>
                <a:t>teaspoon of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</a:rPr>
                <a:t>borax powder. </a:t>
              </a:r>
            </a:p>
            <a:p>
              <a:pPr marL="571500" indent="-571500">
                <a:buFont typeface="Arial" pitchFamily="34" charset="0"/>
                <a:buChar char="•"/>
              </a:pP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</a:rPr>
                <a:t>Slowly stir the glue mixture into the bowl of borax solution.</a:t>
              </a:r>
            </a:p>
            <a:p>
              <a:pPr marL="571500" indent="-571500">
                <a:buFont typeface="Arial" pitchFamily="34" charset="0"/>
                <a:buChar char="•"/>
              </a:pP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</a:rPr>
                <a:t>Place the slime that forms into your hands and knead until it feels dry. (Don't worry about the excess water remaining in the bowl.) </a:t>
              </a:r>
            </a:p>
            <a:p>
              <a:pPr marL="571500" indent="-571500">
                <a:buFont typeface="Arial" pitchFamily="34" charset="0"/>
                <a:buChar char="•"/>
              </a:pP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</a:rPr>
                <a:t>The more the slime is played with, the firmer and less sticky it will become</a:t>
              </a:r>
              <a:r>
                <a:rPr lang="en-US" sz="4000" dirty="0" smtClean="0">
                  <a:solidFill>
                    <a:schemeClr val="accent1">
                      <a:lumMod val="50000"/>
                    </a:schemeClr>
                  </a:solidFill>
                </a:rPr>
                <a:t>. Have FUN!</a:t>
              </a:r>
              <a:endParaRPr lang="en-US" sz="40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marL="571500" indent="-571500">
                <a:buFont typeface="Arial" pitchFamily="34" charset="0"/>
                <a:buChar char="•"/>
              </a:pP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</a:rPr>
                <a:t>Store your slime in a zip-lock bag in the fridge (otherwise it will develop mold)</a:t>
              </a:r>
              <a:endParaRPr lang="en-US" sz="4000" dirty="0">
                <a:solidFill>
                  <a:schemeClr val="accent1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285" name="Rounded Rectangle 284"/>
            <p:cNvSpPr/>
            <p:nvPr/>
          </p:nvSpPr>
          <p:spPr>
            <a:xfrm>
              <a:off x="16535400" y="24841200"/>
              <a:ext cx="9446567" cy="6247864"/>
            </a:xfrm>
            <a:prstGeom prst="round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ounded Rectangle 285"/>
            <p:cNvSpPr/>
            <p:nvPr/>
          </p:nvSpPr>
          <p:spPr>
            <a:xfrm>
              <a:off x="26136600" y="24841200"/>
              <a:ext cx="22762827" cy="6247864"/>
            </a:xfrm>
            <a:prstGeom prst="round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275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con_Corporate_Template">
  <a:themeElements>
    <a:clrScheme name="Custom 2">
      <a:dk1>
        <a:srgbClr val="616365"/>
      </a:dk1>
      <a:lt1>
        <a:sysClr val="window" lastClr="FFFFFF"/>
      </a:lt1>
      <a:dk2>
        <a:srgbClr val="0070C0"/>
      </a:dk2>
      <a:lt2>
        <a:srgbClr val="EEECE1"/>
      </a:lt2>
      <a:accent1>
        <a:srgbClr val="0066B1"/>
      </a:accent1>
      <a:accent2>
        <a:srgbClr val="42145F"/>
      </a:accent2>
      <a:accent3>
        <a:srgbClr val="3F9C35"/>
      </a:accent3>
      <a:accent4>
        <a:srgbClr val="009AA6"/>
      </a:accent4>
      <a:accent5>
        <a:srgbClr val="C6006F"/>
      </a:accent5>
      <a:accent6>
        <a:srgbClr val="C1D82F"/>
      </a:accent6>
      <a:hlink>
        <a:srgbClr val="0066B1"/>
      </a:hlink>
      <a:folHlink>
        <a:srgbClr val="42145F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normAutofit/>
      </a:bodyPr>
      <a:lstStyle>
        <a:defPPr>
          <a:defRPr dirty="0" err="1" smtClean="0">
            <a:solidFill>
              <a:srgbClr val="616365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Alternate Titles + Sections">
  <a:themeElements>
    <a:clrScheme name="Custom 2">
      <a:dk1>
        <a:srgbClr val="616365"/>
      </a:dk1>
      <a:lt1>
        <a:sysClr val="window" lastClr="FFFFFF"/>
      </a:lt1>
      <a:dk2>
        <a:srgbClr val="0070C0"/>
      </a:dk2>
      <a:lt2>
        <a:srgbClr val="EEECE1"/>
      </a:lt2>
      <a:accent1>
        <a:srgbClr val="0066B1"/>
      </a:accent1>
      <a:accent2>
        <a:srgbClr val="42145F"/>
      </a:accent2>
      <a:accent3>
        <a:srgbClr val="3F9C35"/>
      </a:accent3>
      <a:accent4>
        <a:srgbClr val="009AA6"/>
      </a:accent4>
      <a:accent5>
        <a:srgbClr val="C6006F"/>
      </a:accent5>
      <a:accent6>
        <a:srgbClr val="C1D82F"/>
      </a:accent6>
      <a:hlink>
        <a:srgbClr val="0066B1"/>
      </a:hlink>
      <a:folHlink>
        <a:srgbClr val="42145F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normAutofit/>
      </a:bodyPr>
      <a:lstStyle>
        <a:defPPr>
          <a:defRPr dirty="0" err="1" smtClean="0">
            <a:solidFill>
              <a:srgbClr val="616365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Required Las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Alcon_Corporate_Template</Template>
  <TotalTime>727</TotalTime>
  <Words>470</Words>
  <Application>Microsoft Office PowerPoint</Application>
  <PresentationFormat>Custom</PresentationFormat>
  <Paragraphs>61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Alcon_Corporate_Template</vt:lpstr>
      <vt:lpstr>Alternate Titles + Sections</vt:lpstr>
      <vt:lpstr>Required Last Slide</vt:lpstr>
      <vt:lpstr>PowerPoint Presentation</vt:lpstr>
    </vt:vector>
  </TitlesOfParts>
  <Company>Novartis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Kapoor, Yash</dc:creator>
  <cp:lastModifiedBy>Anna</cp:lastModifiedBy>
  <cp:revision>51</cp:revision>
  <cp:lastPrinted>2011-09-19T16:37:53Z</cp:lastPrinted>
  <dcterms:created xsi:type="dcterms:W3CDTF">2013-04-15T15:12:57Z</dcterms:created>
  <dcterms:modified xsi:type="dcterms:W3CDTF">2013-05-01T20:20:38Z</dcterms:modified>
</cp:coreProperties>
</file>